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D1200"/>
    <a:srgbClr val="CCFF99"/>
    <a:srgbClr val="CCFFCC"/>
    <a:srgbClr val="CCECFF"/>
    <a:srgbClr val="D9E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95" autoAdjust="0"/>
    <p:restoredTop sz="90993" autoAdjust="0"/>
  </p:normalViewPr>
  <p:slideViewPr>
    <p:cSldViewPr>
      <p:cViewPr>
        <p:scale>
          <a:sx n="32" d="100"/>
          <a:sy n="32" d="100"/>
        </p:scale>
        <p:origin x="-1720" y="4448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-1"/>
            <a:ext cx="30275213" cy="800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2000" b="1" dirty="0" smtClean="0">
                <a:solidFill>
                  <a:schemeClr val="tx2"/>
                </a:solidFill>
                <a:latin typeface="+mn-lt"/>
                <a:cs typeface="Trebuchet MS"/>
              </a:rPr>
              <a:t>Towards Context-Oriented Programming for Wireless Sensor Networks</a:t>
            </a: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</a:t>
            </a:r>
            <a:r>
              <a:rPr lang="en-US" sz="3600" dirty="0" err="1" smtClean="0"/>
              <a:t>Afanasov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err="1" smtClean="0"/>
              <a:t>Politecnico</a:t>
            </a:r>
            <a:r>
              <a:rPr lang="en-US" sz="3600" dirty="0" smtClean="0"/>
              <a:t> di Milano (Italy)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Courier New"/>
                <a:cs typeface="Courier New"/>
              </a:rPr>
              <a:t>thiemo@sics.se</a:t>
            </a:r>
            <a:endParaRPr lang="en-US" sz="3600" b="1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542" y="8296425"/>
            <a:ext cx="6336704" cy="4752528"/>
          </a:xfrm>
          <a:prstGeom prst="rect">
            <a:avLst/>
          </a:prstGeom>
        </p:spPr>
      </p:pic>
      <p:sp>
        <p:nvSpPr>
          <p:cNvPr id="38" name="Rectangle 7"/>
          <p:cNvSpPr>
            <a:spLocks noRot="1" noChangeArrowheads="1"/>
          </p:cNvSpPr>
          <p:nvPr/>
        </p:nvSpPr>
        <p:spPr bwMode="auto">
          <a:xfrm>
            <a:off x="519982" y="8008393"/>
            <a:ext cx="29116337" cy="5400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591990" y="7936385"/>
            <a:ext cx="1396955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Easy-way programming for Wireless Sensor Networks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51" name="Rectangle 7"/>
          <p:cNvSpPr>
            <a:spLocks noRot="1" noChangeArrowheads="1"/>
          </p:cNvSpPr>
          <p:nvPr/>
        </p:nvSpPr>
        <p:spPr bwMode="auto">
          <a:xfrm>
            <a:off x="727869" y="35540841"/>
            <a:ext cx="29116337" cy="529204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  <a:buFont typeface="Wingdings" pitchFamily="2" charset="2"/>
              <a:buChar char="§"/>
            </a:pPr>
            <a:r>
              <a:rPr lang="en-US" sz="4400" dirty="0" smtClean="0">
                <a:latin typeface="Trebuchet MS" charset="0"/>
              </a:rPr>
              <a:t> </a:t>
            </a:r>
            <a:r>
              <a:rPr lang="en-US" sz="4800" dirty="0" smtClean="0">
                <a:latin typeface="Trebuchet MS" charset="0"/>
              </a:rPr>
              <a:t>Comprehensive programming system enabling integration </a:t>
            </a:r>
            <a:br>
              <a:rPr lang="en-US" sz="4800" dirty="0" smtClean="0">
                <a:latin typeface="Trebuchet MS" charset="0"/>
              </a:rPr>
            </a:br>
            <a:r>
              <a:rPr lang="en-US" sz="4800" dirty="0" smtClean="0">
                <a:latin typeface="Trebuchet MS" charset="0"/>
              </a:rPr>
              <a:t>  of </a:t>
            </a:r>
            <a:r>
              <a:rPr lang="en-US" sz="4800" dirty="0" err="1" smtClean="0">
                <a:latin typeface="Trebuchet MS" charset="0"/>
              </a:rPr>
              <a:t>WSNs</a:t>
            </a:r>
            <a:r>
              <a:rPr lang="en-US" sz="4800" dirty="0" smtClean="0">
                <a:latin typeface="Trebuchet MS" charset="0"/>
              </a:rPr>
              <a:t> and business processes</a:t>
            </a:r>
          </a:p>
          <a:p>
            <a:pPr lvl="1" defTabSz="830263"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90000"/>
              <a:buFont typeface="Wingdings" pitchFamily="2" charset="2"/>
              <a:buChar char="§"/>
            </a:pPr>
            <a:r>
              <a:rPr lang="en-US" sz="4400" dirty="0" smtClean="0">
                <a:latin typeface="Trebuchet MS" charset="0"/>
              </a:rPr>
              <a:t> application-level editors</a:t>
            </a:r>
          </a:p>
          <a:p>
            <a:pPr lvl="1" defTabSz="830263"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90000"/>
              <a:buFont typeface="Wingdings" pitchFamily="2" charset="2"/>
              <a:buChar char="§"/>
            </a:pPr>
            <a:r>
              <a:rPr lang="en-US" sz="4400" dirty="0" smtClean="0">
                <a:latin typeface="Trebuchet MS" charset="0"/>
              </a:rPr>
              <a:t> supporting tool-chain</a:t>
            </a:r>
          </a:p>
          <a:p>
            <a:pPr lvl="1" defTabSz="830263"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90000"/>
              <a:buFont typeface="Wingdings" pitchFamily="2" charset="2"/>
              <a:buChar char="§"/>
            </a:pPr>
            <a:r>
              <a:rPr lang="en-US" sz="4400" dirty="0" smtClean="0">
                <a:latin typeface="Trebuchet MS" charset="0"/>
              </a:rPr>
              <a:t> efficient node-level run-time</a:t>
            </a:r>
          </a:p>
          <a:p>
            <a:pPr defTabSz="830263" eaLnBrk="1" hangingPunct="1">
              <a:lnSpc>
                <a:spcPct val="120000"/>
              </a:lnSpc>
              <a:spcBef>
                <a:spcPts val="0"/>
              </a:spcBef>
              <a:buClr>
                <a:schemeClr val="accent2"/>
              </a:buClr>
              <a:buSzPct val="90000"/>
              <a:buFont typeface="Wingdings" pitchFamily="2" charset="2"/>
              <a:buChar char="§"/>
            </a:pPr>
            <a:r>
              <a:rPr lang="en-US" sz="4400" dirty="0" smtClean="0">
                <a:latin typeface="Trebuchet MS" charset="0"/>
              </a:rPr>
              <a:t> </a:t>
            </a:r>
            <a:r>
              <a:rPr lang="en-US" sz="4800" dirty="0" smtClean="0">
                <a:latin typeface="Trebuchet MS" charset="0"/>
              </a:rPr>
              <a:t>Prototype deployment for building ventilation</a:t>
            </a:r>
          </a:p>
          <a:p>
            <a:pPr defTabSz="830263" eaLnBrk="1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90000"/>
            </a:pPr>
            <a:endParaRPr lang="en-US" sz="3600" dirty="0" smtClean="0">
              <a:latin typeface="Trebuchet MS" charset="0"/>
            </a:endParaRPr>
          </a:p>
        </p:txBody>
      </p:sp>
      <p:sp>
        <p:nvSpPr>
          <p:cNvPr id="52" name="Rectangle 8"/>
          <p:cNvSpPr>
            <a:spLocks noChangeArrowheads="1"/>
          </p:cNvSpPr>
          <p:nvPr/>
        </p:nvSpPr>
        <p:spPr bwMode="auto">
          <a:xfrm>
            <a:off x="0" y="34219305"/>
            <a:ext cx="302752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Expected Results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519982" y="14057065"/>
            <a:ext cx="29116337" cy="1944216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19983" y="14057065"/>
            <a:ext cx="12601400" cy="6480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Smart Home example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5398" y="14705137"/>
            <a:ext cx="7830745" cy="53560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29006" y="35803681"/>
            <a:ext cx="5080000" cy="4762500"/>
          </a:xfrm>
          <a:prstGeom prst="rect">
            <a:avLst/>
          </a:prstGeom>
        </p:spPr>
      </p:pic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71108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UBICOMP13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–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Zurich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 (</a:t>
            </a:r>
            <a:r>
              <a:rPr lang="en-US" sz="3600" b="1" i="1" dirty="0" err="1" smtClean="0">
                <a:solidFill>
                  <a:schemeClr val="tx2"/>
                </a:solidFill>
                <a:latin typeface="Trebuchet MS" charset="0"/>
              </a:rPr>
              <a:t>Switzeland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)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, 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September 8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-12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90" y="41204081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4398" y="41276089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91990" y="20393769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way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014" y="22320809"/>
            <a:ext cx="13825536" cy="109082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29694" y="23778145"/>
            <a:ext cx="6134100" cy="5156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10414" y="23778145"/>
            <a:ext cx="6089650" cy="511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70054" y="29322761"/>
            <a:ext cx="6134100" cy="1422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06758" y="8728473"/>
            <a:ext cx="3161036" cy="20233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578766" y="10600681"/>
            <a:ext cx="3161036" cy="20233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338406" y="10672689"/>
            <a:ext cx="3161036" cy="20233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94390" y="8728473"/>
            <a:ext cx="3161036" cy="2023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474310" y="15065177"/>
            <a:ext cx="7837605" cy="4608512"/>
          </a:xfrm>
          <a:prstGeom prst="rect">
            <a:avLst/>
          </a:prstGeom>
        </p:spPr>
      </p:pic>
      <p:sp>
        <p:nvSpPr>
          <p:cNvPr id="21" name="Oval Callout 20"/>
          <p:cNvSpPr/>
          <p:nvPr/>
        </p:nvSpPr>
        <p:spPr bwMode="auto">
          <a:xfrm rot="4657261">
            <a:off x="22372408" y="6068918"/>
            <a:ext cx="4679574" cy="9288935"/>
          </a:xfrm>
          <a:prstGeom prst="wedgeEllipseCallou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16721782" y="11392769"/>
            <a:ext cx="10945216" cy="3672408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  <a:tileRect/>
            </a:gra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2004:Modelli:Presentazioni:Strutture:Sfera</Template>
  <TotalTime>270</TotalTime>
  <Words>58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Mikhail Afanasov</cp:lastModifiedBy>
  <cp:revision>283</cp:revision>
  <cp:lastPrinted>2010-04-06T10:49:08Z</cp:lastPrinted>
  <dcterms:created xsi:type="dcterms:W3CDTF">2011-02-15T13:14:33Z</dcterms:created>
  <dcterms:modified xsi:type="dcterms:W3CDTF">2013-05-24T13:57:21Z</dcterms:modified>
</cp:coreProperties>
</file>